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58" r:id="rId5"/>
    <p:sldId id="260" r:id="rId6"/>
    <p:sldId id="261" r:id="rId7"/>
    <p:sldId id="262" r:id="rId8"/>
    <p:sldId id="263" r:id="rId9"/>
    <p:sldId id="265" r:id="rId10"/>
    <p:sldId id="264" r:id="rId11"/>
    <p:sldId id="266" r:id="rId12"/>
    <p:sldId id="267" r:id="rId13"/>
    <p:sldId id="268" r:id="rId14"/>
    <p:sldId id="269" r:id="rId15"/>
    <p:sldId id="270" r:id="rId16"/>
    <p:sldId id="271" r:id="rId17"/>
    <p:sldId id="281" r:id="rId18"/>
    <p:sldId id="277" r:id="rId19"/>
    <p:sldId id="272" r:id="rId20"/>
    <p:sldId id="282" r:id="rId21"/>
    <p:sldId id="280" r:id="rId22"/>
    <p:sldId id="275" r:id="rId23"/>
    <p:sldId id="276" r:id="rId24"/>
    <p:sldId id="28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06"/>
    <p:restoredTop sz="94588"/>
  </p:normalViewPr>
  <p:slideViewPr>
    <p:cSldViewPr snapToGrid="0" snapToObjects="1">
      <p:cViewPr varScale="1">
        <p:scale>
          <a:sx n="107" d="100"/>
          <a:sy n="107" d="100"/>
        </p:scale>
        <p:origin x="48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6/23/16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6/23/16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6/23/16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6/23/16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6/23/16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6/23/16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6/23/16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6/23/16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6/23/16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6/23/16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6/23/16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6/23/16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6/23/16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6/23/16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6/23/16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6/23/16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6/23/16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6/23/16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zh-CN" altLang="en-US" sz="6000" dirty="0" smtClean="0">
                <a:solidFill>
                  <a:schemeClr val="tx2">
                    <a:lumMod val="20000"/>
                    <a:lumOff val="80000"/>
                  </a:schemeClr>
                </a:solidFill>
              </a:rPr>
              <a:t>大数据可视化技术与应用解析</a:t>
            </a:r>
            <a:endParaRPr lang="en-US" sz="6000" dirty="0">
              <a:solidFill>
                <a:schemeClr val="tx2">
                  <a:lumMod val="20000"/>
                  <a:lumOff val="80000"/>
                </a:schemeClr>
              </a:solidFill>
            </a:endParaRPr>
          </a:p>
        </p:txBody>
      </p:sp>
      <p:sp>
        <p:nvSpPr>
          <p:cNvPr id="3" name="Subtitle 2"/>
          <p:cNvSpPr>
            <a:spLocks noGrp="1"/>
          </p:cNvSpPr>
          <p:nvPr>
            <p:ph type="subTitle" idx="1"/>
          </p:nvPr>
        </p:nvSpPr>
        <p:spPr/>
        <p:txBody>
          <a:bodyPr/>
          <a:lstStyle/>
          <a:p>
            <a:r>
              <a:rPr lang="zh-CN" altLang="en-US" dirty="0" smtClean="0">
                <a:solidFill>
                  <a:schemeClr val="tx2">
                    <a:lumMod val="60000"/>
                    <a:lumOff val="40000"/>
                  </a:schemeClr>
                </a:solidFill>
              </a:rPr>
              <a:t>陈东 </a:t>
            </a:r>
            <a:r>
              <a:rPr lang="en-US" altLang="zh-CN" dirty="0" err="1" smtClean="0">
                <a:solidFill>
                  <a:schemeClr val="tx2">
                    <a:lumMod val="60000"/>
                    <a:lumOff val="40000"/>
                  </a:schemeClr>
                </a:solidFill>
              </a:rPr>
              <a:t>ThoughtWorks</a:t>
            </a:r>
            <a:endParaRPr lang="en-US" dirty="0">
              <a:solidFill>
                <a:schemeClr val="tx2">
                  <a:lumMod val="60000"/>
                  <a:lumOff val="40000"/>
                </a:schemeClr>
              </a:solidFill>
            </a:endParaRPr>
          </a:p>
        </p:txBody>
      </p:sp>
    </p:spTree>
    <p:extLst>
      <p:ext uri="{BB962C8B-B14F-4D97-AF65-F5344CB8AC3E}">
        <p14:creationId xmlns:p14="http://schemas.microsoft.com/office/powerpoint/2010/main" val="10775226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b="1" dirty="0" smtClean="0"/>
              <a:t>SCATTER</a:t>
            </a:r>
            <a:r>
              <a:rPr lang="zh-CN" altLang="en-US" b="1" dirty="0" smtClean="0"/>
              <a:t> </a:t>
            </a:r>
            <a:r>
              <a:rPr lang="en-US" altLang="zh-CN" b="1" dirty="0" smtClean="0"/>
              <a:t>CHART</a:t>
            </a:r>
            <a:endParaRPr lang="en-US" b="1" dirty="0"/>
          </a:p>
        </p:txBody>
      </p:sp>
      <p:sp>
        <p:nvSpPr>
          <p:cNvPr id="5" name="TextBox 4"/>
          <p:cNvSpPr txBox="1"/>
          <p:nvPr/>
        </p:nvSpPr>
        <p:spPr>
          <a:xfrm>
            <a:off x="7090649" y="2975827"/>
            <a:ext cx="4801314" cy="830997"/>
          </a:xfrm>
          <a:prstGeom prst="rect">
            <a:avLst/>
          </a:prstGeom>
          <a:noFill/>
        </p:spPr>
        <p:txBody>
          <a:bodyPr wrap="none" rtlCol="0">
            <a:spAutoFit/>
          </a:bodyPr>
          <a:lstStyle/>
          <a:p>
            <a:r>
              <a:rPr lang="zh-CN" altLang="en-US" sz="2400" dirty="0" smtClean="0"/>
              <a:t>现实中的数据常常的多种多样的，</a:t>
            </a:r>
            <a:endParaRPr lang="en-US" altLang="zh-CN" sz="2400" dirty="0" smtClean="0"/>
          </a:p>
          <a:p>
            <a:r>
              <a:rPr lang="en-US" altLang="zh-CN" sz="2400" dirty="0" smtClean="0"/>
              <a:t>SCATTER</a:t>
            </a:r>
            <a:r>
              <a:rPr lang="zh-CN" altLang="en-US" sz="2400" dirty="0" smtClean="0"/>
              <a:t>适合展示二维数据</a:t>
            </a:r>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690688"/>
            <a:ext cx="6303962" cy="4049120"/>
          </a:xfrm>
          <a:prstGeom prst="rect">
            <a:avLst/>
          </a:prstGeom>
        </p:spPr>
      </p:pic>
    </p:spTree>
    <p:extLst>
      <p:ext uri="{BB962C8B-B14F-4D97-AF65-F5344CB8AC3E}">
        <p14:creationId xmlns:p14="http://schemas.microsoft.com/office/powerpoint/2010/main" val="20309034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smtClean="0"/>
              <a:t>RADAR</a:t>
            </a:r>
            <a:r>
              <a:rPr lang="zh-CN" altLang="en-US" dirty="0" smtClean="0"/>
              <a:t> </a:t>
            </a:r>
            <a:r>
              <a:rPr lang="en-US" altLang="zh-CN" dirty="0" smtClean="0"/>
              <a:t>CHART</a:t>
            </a:r>
            <a:endParaRPr lang="en-US" dirty="0"/>
          </a:p>
        </p:txBody>
      </p:sp>
      <p:sp>
        <p:nvSpPr>
          <p:cNvPr id="4" name="TextBox 3"/>
          <p:cNvSpPr txBox="1"/>
          <p:nvPr/>
        </p:nvSpPr>
        <p:spPr>
          <a:xfrm>
            <a:off x="8278892" y="3090862"/>
            <a:ext cx="3570208" cy="830997"/>
          </a:xfrm>
          <a:prstGeom prst="rect">
            <a:avLst/>
          </a:prstGeom>
          <a:noFill/>
        </p:spPr>
        <p:txBody>
          <a:bodyPr wrap="none" rtlCol="0">
            <a:spAutoFit/>
          </a:bodyPr>
          <a:lstStyle/>
          <a:p>
            <a:r>
              <a:rPr lang="en-US" altLang="zh-CN" sz="2400" dirty="0" smtClean="0"/>
              <a:t>RADAR</a:t>
            </a:r>
            <a:r>
              <a:rPr lang="zh-CN" altLang="en-US" sz="2400" dirty="0" smtClean="0"/>
              <a:t> </a:t>
            </a:r>
            <a:r>
              <a:rPr lang="en-US" altLang="zh-CN" sz="2400" dirty="0" smtClean="0"/>
              <a:t>CHART</a:t>
            </a:r>
            <a:r>
              <a:rPr lang="zh-CN" altLang="en-US" sz="2400" dirty="0" smtClean="0"/>
              <a:t>适合</a:t>
            </a:r>
            <a:endParaRPr lang="en-US" altLang="zh-CN" sz="2400" dirty="0" smtClean="0"/>
          </a:p>
          <a:p>
            <a:r>
              <a:rPr lang="zh-CN" altLang="en-US" sz="2400" dirty="0" smtClean="0"/>
              <a:t>表示小数据量的多维数据</a:t>
            </a:r>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5563578" cy="3386139"/>
          </a:xfrm>
          <a:prstGeom prst="rect">
            <a:avLst/>
          </a:prstGeom>
        </p:spPr>
      </p:pic>
    </p:spTree>
    <p:extLst>
      <p:ext uri="{BB962C8B-B14F-4D97-AF65-F5344CB8AC3E}">
        <p14:creationId xmlns:p14="http://schemas.microsoft.com/office/powerpoint/2010/main" val="18150240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50212" y="1714499"/>
            <a:ext cx="10964415" cy="3614737"/>
          </a:xfrm>
          <a:prstGeom prst="rect">
            <a:avLst/>
          </a:prstGeom>
        </p:spPr>
      </p:pic>
      <p:sp>
        <p:nvSpPr>
          <p:cNvPr id="11" name="Title 1"/>
          <p:cNvSpPr>
            <a:spLocks noGrp="1"/>
          </p:cNvSpPr>
          <p:nvPr>
            <p:ph type="title"/>
          </p:nvPr>
        </p:nvSpPr>
        <p:spPr>
          <a:xfrm>
            <a:off x="838200" y="365125"/>
            <a:ext cx="10515600" cy="1325563"/>
          </a:xfrm>
        </p:spPr>
        <p:txBody>
          <a:bodyPr/>
          <a:lstStyle/>
          <a:p>
            <a:pPr algn="ctr"/>
            <a:r>
              <a:rPr lang="en-US" altLang="zh-CN" dirty="0" smtClean="0"/>
              <a:t>OLD</a:t>
            </a:r>
            <a:r>
              <a:rPr lang="zh-CN" altLang="en-US" dirty="0" smtClean="0"/>
              <a:t> </a:t>
            </a:r>
            <a:r>
              <a:rPr lang="en-US" altLang="zh-CN" dirty="0" smtClean="0"/>
              <a:t>WAY</a:t>
            </a:r>
            <a:endParaRPr lang="en-US" dirty="0"/>
          </a:p>
        </p:txBody>
      </p:sp>
    </p:spTree>
    <p:extLst>
      <p:ext uri="{BB962C8B-B14F-4D97-AF65-F5344CB8AC3E}">
        <p14:creationId xmlns:p14="http://schemas.microsoft.com/office/powerpoint/2010/main" val="1043724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smtClean="0"/>
              <a:t>NEW</a:t>
            </a:r>
            <a:r>
              <a:rPr lang="zh-CN" altLang="en-US" dirty="0" smtClean="0"/>
              <a:t> </a:t>
            </a:r>
            <a:r>
              <a:rPr lang="en-US" altLang="zh-CN" dirty="0" smtClean="0"/>
              <a:t>WAY</a:t>
            </a:r>
            <a:endParaRPr lang="en-US" dirty="0"/>
          </a:p>
        </p:txBody>
      </p:sp>
      <p:pic>
        <p:nvPicPr>
          <p:cNvPr id="4" name="Picture 3" descr="pag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25" y="1690688"/>
            <a:ext cx="8667750" cy="4027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9589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14775" y="2828927"/>
            <a:ext cx="5381601" cy="646331"/>
          </a:xfrm>
          <a:prstGeom prst="rect">
            <a:avLst/>
          </a:prstGeom>
          <a:noFill/>
        </p:spPr>
        <p:txBody>
          <a:bodyPr wrap="none" rtlCol="0">
            <a:spAutoFit/>
          </a:bodyPr>
          <a:lstStyle/>
          <a:p>
            <a:r>
              <a:rPr lang="en-US" altLang="zh-CN" sz="3600" dirty="0" smtClean="0">
                <a:latin typeface="Apple Symbols" charset="0"/>
                <a:ea typeface="Apple Symbols" charset="0"/>
                <a:cs typeface="Apple Symbols" charset="0"/>
              </a:rPr>
              <a:t>Q3</a:t>
            </a:r>
            <a:r>
              <a:rPr lang="en-US" altLang="zh-CN" sz="3600" dirty="0" smtClean="0"/>
              <a:t>:</a:t>
            </a:r>
            <a:r>
              <a:rPr lang="zh-CN" altLang="en-US" sz="3600" dirty="0" smtClean="0"/>
              <a:t>数据可视化该怎么做？</a:t>
            </a:r>
            <a:endParaRPr lang="en-US" sz="3600" dirty="0"/>
          </a:p>
        </p:txBody>
      </p:sp>
    </p:spTree>
    <p:extLst>
      <p:ext uri="{BB962C8B-B14F-4D97-AF65-F5344CB8AC3E}">
        <p14:creationId xmlns:p14="http://schemas.microsoft.com/office/powerpoint/2010/main" val="14517550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843" y="1643061"/>
            <a:ext cx="6862496" cy="4480699"/>
          </a:xfrm>
          <a:prstGeom prst="rect">
            <a:avLst/>
          </a:prstGeom>
        </p:spPr>
      </p:pic>
      <p:sp>
        <p:nvSpPr>
          <p:cNvPr id="6" name="Title 1"/>
          <p:cNvSpPr>
            <a:spLocks noGrp="1"/>
          </p:cNvSpPr>
          <p:nvPr>
            <p:ph type="title"/>
          </p:nvPr>
        </p:nvSpPr>
        <p:spPr>
          <a:xfrm>
            <a:off x="838200" y="365125"/>
            <a:ext cx="10515600" cy="1325563"/>
          </a:xfrm>
        </p:spPr>
        <p:txBody>
          <a:bodyPr/>
          <a:lstStyle/>
          <a:p>
            <a:pPr algn="ctr"/>
            <a:r>
              <a:rPr lang="zh-CN" altLang="en-US" dirty="0" smtClean="0"/>
              <a:t>数据可视化工具</a:t>
            </a:r>
            <a:endParaRPr lang="en-US" dirty="0"/>
          </a:p>
        </p:txBody>
      </p:sp>
    </p:spTree>
    <p:extLst>
      <p:ext uri="{BB962C8B-B14F-4D97-AF65-F5344CB8AC3E}">
        <p14:creationId xmlns:p14="http://schemas.microsoft.com/office/powerpoint/2010/main" val="16905002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1325563"/>
          </a:xfrm>
        </p:spPr>
        <p:txBody>
          <a:bodyPr/>
          <a:lstStyle/>
          <a:p>
            <a:pPr algn="ctr"/>
            <a:r>
              <a:rPr lang="zh-CN" altLang="en-US" dirty="0" smtClean="0"/>
              <a:t>图库型</a:t>
            </a:r>
            <a:endParaRPr lang="en-US" dirty="0"/>
          </a:p>
        </p:txBody>
      </p:sp>
      <p:sp>
        <p:nvSpPr>
          <p:cNvPr id="6" name="TextBox 5"/>
          <p:cNvSpPr txBox="1"/>
          <p:nvPr/>
        </p:nvSpPr>
        <p:spPr>
          <a:xfrm>
            <a:off x="1116806" y="2143124"/>
            <a:ext cx="2769394" cy="3139321"/>
          </a:xfrm>
          <a:prstGeom prst="rect">
            <a:avLst/>
          </a:prstGeom>
          <a:noFill/>
        </p:spPr>
        <p:txBody>
          <a:bodyPr wrap="square" rtlCol="0">
            <a:spAutoFit/>
          </a:bodyPr>
          <a:lstStyle/>
          <a:p>
            <a:r>
              <a:rPr lang="en-US" sz="3600" dirty="0" err="1" smtClean="0"/>
              <a:t>Chart.js</a:t>
            </a:r>
            <a:endParaRPr lang="en-US" sz="3600" dirty="0" smtClean="0"/>
          </a:p>
          <a:p>
            <a:r>
              <a:rPr lang="en-US" sz="3600" dirty="0" err="1" smtClean="0"/>
              <a:t>HighChart</a:t>
            </a:r>
            <a:endParaRPr lang="en-US" sz="3600" dirty="0" smtClean="0"/>
          </a:p>
          <a:p>
            <a:r>
              <a:rPr lang="en-US" sz="3600" dirty="0" err="1" smtClean="0"/>
              <a:t>PNChart</a:t>
            </a:r>
            <a:endParaRPr lang="en-US" sz="3600" dirty="0" smtClean="0"/>
          </a:p>
          <a:p>
            <a:r>
              <a:rPr lang="is-IS" sz="3600" dirty="0" smtClean="0"/>
              <a:t>…</a:t>
            </a:r>
            <a:endParaRPr lang="en-US" sz="3600" dirty="0"/>
          </a:p>
          <a:p>
            <a:endParaRPr lang="en-US" dirty="0" smtClean="0"/>
          </a:p>
          <a:p>
            <a:endParaRPr lang="en-US" dirty="0"/>
          </a:p>
          <a:p>
            <a:endParaRPr lang="en-US" dirty="0"/>
          </a:p>
        </p:txBody>
      </p:sp>
      <p:sp>
        <p:nvSpPr>
          <p:cNvPr id="9" name="TextBox 8"/>
          <p:cNvSpPr txBox="1"/>
          <p:nvPr/>
        </p:nvSpPr>
        <p:spPr>
          <a:xfrm>
            <a:off x="5078015" y="3518890"/>
            <a:ext cx="4260057" cy="2123658"/>
          </a:xfrm>
          <a:prstGeom prst="rect">
            <a:avLst/>
          </a:prstGeom>
          <a:noFill/>
        </p:spPr>
        <p:txBody>
          <a:bodyPr wrap="square" rtlCol="0">
            <a:spAutoFit/>
          </a:bodyPr>
          <a:lstStyle/>
          <a:p>
            <a:r>
              <a:rPr lang="en-US" altLang="zh-CN" sz="2400" dirty="0" smtClean="0"/>
              <a:t>1</a:t>
            </a:r>
            <a:r>
              <a:rPr lang="zh-CN" altLang="en-US" sz="2400" dirty="0" smtClean="0"/>
              <a:t>，简单易用。</a:t>
            </a:r>
            <a:endParaRPr lang="en-US" altLang="zh-CN" sz="2400" dirty="0" smtClean="0"/>
          </a:p>
          <a:p>
            <a:r>
              <a:rPr lang="en-US" altLang="zh-CN" sz="2400" dirty="0" smtClean="0"/>
              <a:t>2</a:t>
            </a:r>
            <a:r>
              <a:rPr lang="zh-CN" altLang="en-US" sz="2400" dirty="0" smtClean="0"/>
              <a:t>，预定义了各种的图形</a:t>
            </a:r>
            <a:endParaRPr lang="en-US" altLang="zh-CN" sz="2400" dirty="0"/>
          </a:p>
          <a:p>
            <a:r>
              <a:rPr lang="en-US" altLang="zh-CN" sz="2400" dirty="0" smtClean="0"/>
              <a:t>3</a:t>
            </a:r>
            <a:r>
              <a:rPr lang="zh-CN" altLang="en-US" sz="2400" dirty="0" smtClean="0"/>
              <a:t>，适用于简单场景的数据可视化方案</a:t>
            </a:r>
            <a:endParaRPr lang="en-US" sz="2400" dirty="0" smtClean="0"/>
          </a:p>
          <a:p>
            <a:endParaRPr lang="en-US" dirty="0"/>
          </a:p>
          <a:p>
            <a:endParaRPr lang="en-US" dirty="0"/>
          </a:p>
        </p:txBody>
      </p:sp>
      <p:sp>
        <p:nvSpPr>
          <p:cNvPr id="10" name="TextBox 9"/>
          <p:cNvSpPr txBox="1"/>
          <p:nvPr/>
        </p:nvSpPr>
        <p:spPr>
          <a:xfrm>
            <a:off x="5078015" y="2143124"/>
            <a:ext cx="6852048" cy="923330"/>
          </a:xfrm>
          <a:prstGeom prst="rect">
            <a:avLst/>
          </a:prstGeom>
          <a:noFill/>
        </p:spPr>
        <p:txBody>
          <a:bodyPr wrap="square" rtlCol="0">
            <a:spAutoFit/>
          </a:bodyPr>
          <a:lstStyle/>
          <a:p>
            <a:r>
              <a:rPr lang="en-US" dirty="0" err="1"/>
              <a:t>var</a:t>
            </a:r>
            <a:r>
              <a:rPr lang="en-US" dirty="0"/>
              <a:t> </a:t>
            </a:r>
            <a:r>
              <a:rPr lang="en-US" dirty="0" err="1"/>
              <a:t>ctx</a:t>
            </a:r>
            <a:r>
              <a:rPr lang="en-US" dirty="0"/>
              <a:t> = </a:t>
            </a:r>
            <a:r>
              <a:rPr lang="en-US" dirty="0" err="1"/>
              <a:t>document.getElementById</a:t>
            </a:r>
            <a:r>
              <a:rPr lang="en-US" dirty="0"/>
              <a:t>("</a:t>
            </a:r>
            <a:r>
              <a:rPr lang="en-US" dirty="0" err="1"/>
              <a:t>myChart</a:t>
            </a:r>
            <a:r>
              <a:rPr lang="en-US" dirty="0"/>
              <a:t>"); </a:t>
            </a:r>
          </a:p>
          <a:p>
            <a:r>
              <a:rPr lang="en-US" dirty="0" err="1" smtClean="0"/>
              <a:t>var</a:t>
            </a:r>
            <a:r>
              <a:rPr lang="en-US" dirty="0" smtClean="0"/>
              <a:t> </a:t>
            </a:r>
            <a:r>
              <a:rPr lang="en-US" dirty="0" err="1"/>
              <a:t>myBarChart</a:t>
            </a:r>
            <a:r>
              <a:rPr lang="en-US" dirty="0"/>
              <a:t> = new Chart(</a:t>
            </a:r>
            <a:r>
              <a:rPr lang="en-US" dirty="0" err="1"/>
              <a:t>ctx</a:t>
            </a:r>
            <a:r>
              <a:rPr lang="en-US" dirty="0"/>
              <a:t>, { type: 'bar', data: data, options: options });</a:t>
            </a:r>
          </a:p>
        </p:txBody>
      </p:sp>
      <p:sp>
        <p:nvSpPr>
          <p:cNvPr id="11" name="TextBox 10"/>
          <p:cNvSpPr txBox="1"/>
          <p:nvPr/>
        </p:nvSpPr>
        <p:spPr>
          <a:xfrm>
            <a:off x="5078015" y="5282445"/>
            <a:ext cx="3647152" cy="369332"/>
          </a:xfrm>
          <a:prstGeom prst="rect">
            <a:avLst/>
          </a:prstGeom>
          <a:noFill/>
        </p:spPr>
        <p:txBody>
          <a:bodyPr wrap="none" rtlCol="0">
            <a:spAutoFit/>
          </a:bodyPr>
          <a:lstStyle/>
          <a:p>
            <a:r>
              <a:rPr lang="zh-CN" altLang="en-US" dirty="0" smtClean="0"/>
              <a:t>可定制性差，不能满足特殊的需求</a:t>
            </a:r>
            <a:endParaRPr lang="en-US" dirty="0"/>
          </a:p>
        </p:txBody>
      </p:sp>
    </p:spTree>
    <p:extLst>
      <p:ext uri="{BB962C8B-B14F-4D97-AF65-F5344CB8AC3E}">
        <p14:creationId xmlns:p14="http://schemas.microsoft.com/office/powerpoint/2010/main" val="18692627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598" y="3182576"/>
            <a:ext cx="3469037" cy="333252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660" y="392666"/>
            <a:ext cx="5628183" cy="4231468"/>
          </a:xfrm>
          <a:prstGeom prst="rect">
            <a:avLst/>
          </a:prstGeom>
        </p:spPr>
      </p:pic>
    </p:spTree>
    <p:extLst>
      <p:ext uri="{BB962C8B-B14F-4D97-AF65-F5344CB8AC3E}">
        <p14:creationId xmlns:p14="http://schemas.microsoft.com/office/powerpoint/2010/main" val="11695870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1325563"/>
          </a:xfrm>
        </p:spPr>
        <p:txBody>
          <a:bodyPr/>
          <a:lstStyle/>
          <a:p>
            <a:pPr algn="ctr"/>
            <a:r>
              <a:rPr lang="zh-CN" altLang="en-US" dirty="0" smtClean="0"/>
              <a:t>描述型</a:t>
            </a:r>
            <a:endParaRPr lang="en-US" dirty="0"/>
          </a:p>
        </p:txBody>
      </p:sp>
      <p:sp>
        <p:nvSpPr>
          <p:cNvPr id="8" name="TextBox 7"/>
          <p:cNvSpPr txBox="1"/>
          <p:nvPr/>
        </p:nvSpPr>
        <p:spPr>
          <a:xfrm>
            <a:off x="1075134" y="1690688"/>
            <a:ext cx="2769394" cy="923330"/>
          </a:xfrm>
          <a:prstGeom prst="rect">
            <a:avLst/>
          </a:prstGeom>
          <a:noFill/>
        </p:spPr>
        <p:txBody>
          <a:bodyPr wrap="square" rtlCol="0">
            <a:spAutoFit/>
          </a:bodyPr>
          <a:lstStyle/>
          <a:p>
            <a:r>
              <a:rPr lang="en-US" altLang="zh-CN" sz="3600" dirty="0" smtClean="0">
                <a:latin typeface="Apple Symbols" charset="0"/>
                <a:ea typeface="Apple Symbols" charset="0"/>
                <a:cs typeface="Apple Symbols" charset="0"/>
              </a:rPr>
              <a:t>RAVE</a:t>
            </a:r>
            <a:endParaRPr lang="en-US" dirty="0"/>
          </a:p>
          <a:p>
            <a:endParaRPr lang="en-US" dirty="0"/>
          </a:p>
        </p:txBody>
      </p:sp>
      <p:sp>
        <p:nvSpPr>
          <p:cNvPr id="11" name="TextBox 10"/>
          <p:cNvSpPr txBox="1"/>
          <p:nvPr/>
        </p:nvSpPr>
        <p:spPr>
          <a:xfrm>
            <a:off x="975121" y="2891017"/>
            <a:ext cx="4260057" cy="2492990"/>
          </a:xfrm>
          <a:prstGeom prst="rect">
            <a:avLst/>
          </a:prstGeom>
          <a:noFill/>
        </p:spPr>
        <p:txBody>
          <a:bodyPr wrap="square" rtlCol="0">
            <a:spAutoFit/>
          </a:bodyPr>
          <a:lstStyle/>
          <a:p>
            <a:r>
              <a:rPr lang="en-US" altLang="zh-CN" sz="2400" dirty="0" smtClean="0"/>
              <a:t>1</a:t>
            </a:r>
            <a:r>
              <a:rPr lang="zh-CN" altLang="en-US" sz="2400" dirty="0" smtClean="0"/>
              <a:t>，图形的描述语言</a:t>
            </a:r>
            <a:endParaRPr lang="en-US" altLang="zh-CN" sz="2400" dirty="0" smtClean="0"/>
          </a:p>
          <a:p>
            <a:r>
              <a:rPr lang="en-US" altLang="zh-CN" sz="2400" dirty="0" smtClean="0"/>
              <a:t>2</a:t>
            </a:r>
            <a:r>
              <a:rPr lang="zh-CN" altLang="en-US" sz="2400" dirty="0" smtClean="0"/>
              <a:t>，自定义强</a:t>
            </a:r>
            <a:endParaRPr lang="en-US" altLang="zh-CN" sz="2400" dirty="0" smtClean="0"/>
          </a:p>
          <a:p>
            <a:r>
              <a:rPr lang="en-US" altLang="zh-CN" sz="2400" dirty="0" smtClean="0"/>
              <a:t>3</a:t>
            </a:r>
            <a:r>
              <a:rPr lang="zh-CN" altLang="en-US" sz="2400" dirty="0" smtClean="0"/>
              <a:t>，跨平台</a:t>
            </a:r>
            <a:endParaRPr lang="en-US" altLang="zh-CN" sz="2400" dirty="0"/>
          </a:p>
          <a:p>
            <a:r>
              <a:rPr lang="en-US" altLang="zh-CN" sz="2400" dirty="0" smtClean="0"/>
              <a:t>3</a:t>
            </a:r>
            <a:r>
              <a:rPr lang="zh-CN" altLang="en-US" sz="2400" dirty="0" smtClean="0"/>
              <a:t>，适用于较复杂场景的数据可视化方案</a:t>
            </a:r>
            <a:endParaRPr lang="en-US" sz="2400" dirty="0" smtClean="0"/>
          </a:p>
          <a:p>
            <a:endParaRPr lang="en-US" dirty="0"/>
          </a:p>
          <a:p>
            <a:endParaRPr lang="en-US" dirty="0" smtClean="0"/>
          </a:p>
        </p:txBody>
      </p:sp>
      <p:sp>
        <p:nvSpPr>
          <p:cNvPr id="13" name="TextBox 12"/>
          <p:cNvSpPr txBox="1"/>
          <p:nvPr/>
        </p:nvSpPr>
        <p:spPr>
          <a:xfrm>
            <a:off x="5434010" y="3846513"/>
            <a:ext cx="4260057" cy="1015663"/>
          </a:xfrm>
          <a:prstGeom prst="rect">
            <a:avLst/>
          </a:prstGeom>
          <a:noFill/>
        </p:spPr>
        <p:txBody>
          <a:bodyPr wrap="square" rtlCol="0">
            <a:spAutoFit/>
          </a:bodyPr>
          <a:lstStyle/>
          <a:p>
            <a:endParaRPr lang="en-US" sz="2400" dirty="0" smtClean="0"/>
          </a:p>
          <a:p>
            <a:endParaRPr lang="en-US" dirty="0"/>
          </a:p>
          <a:p>
            <a:endParaRPr lang="en-US" dirty="0" smtClean="0"/>
          </a:p>
        </p:txBody>
      </p:sp>
      <p:sp>
        <p:nvSpPr>
          <p:cNvPr id="16" name="TextBox 15"/>
          <p:cNvSpPr txBox="1"/>
          <p:nvPr/>
        </p:nvSpPr>
        <p:spPr>
          <a:xfrm>
            <a:off x="1121003" y="5231507"/>
            <a:ext cx="2544286" cy="369332"/>
          </a:xfrm>
          <a:prstGeom prst="rect">
            <a:avLst/>
          </a:prstGeom>
          <a:noFill/>
        </p:spPr>
        <p:txBody>
          <a:bodyPr wrap="none" rtlCol="0">
            <a:spAutoFit/>
          </a:bodyPr>
          <a:lstStyle/>
          <a:p>
            <a:r>
              <a:rPr lang="zh-CN" altLang="en-US" dirty="0" smtClean="0"/>
              <a:t>不开源，学习成本较高</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2561" y="1692970"/>
            <a:ext cx="4203011" cy="4809631"/>
          </a:xfrm>
          <a:prstGeom prst="rect">
            <a:avLst/>
          </a:prstGeom>
        </p:spPr>
      </p:pic>
    </p:spTree>
    <p:extLst>
      <p:ext uri="{BB962C8B-B14F-4D97-AF65-F5344CB8AC3E}">
        <p14:creationId xmlns:p14="http://schemas.microsoft.com/office/powerpoint/2010/main" val="1146067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1325563"/>
          </a:xfrm>
        </p:spPr>
        <p:txBody>
          <a:bodyPr/>
          <a:lstStyle/>
          <a:p>
            <a:pPr algn="ctr"/>
            <a:r>
              <a:rPr lang="zh-CN" altLang="en-US" dirty="0" smtClean="0"/>
              <a:t>原生型</a:t>
            </a:r>
            <a:endParaRPr lang="en-US" dirty="0"/>
          </a:p>
        </p:txBody>
      </p:sp>
      <p:sp>
        <p:nvSpPr>
          <p:cNvPr id="8" name="TextBox 7"/>
          <p:cNvSpPr txBox="1"/>
          <p:nvPr/>
        </p:nvSpPr>
        <p:spPr>
          <a:xfrm>
            <a:off x="1075134" y="1690688"/>
            <a:ext cx="2769394" cy="1200329"/>
          </a:xfrm>
          <a:prstGeom prst="rect">
            <a:avLst/>
          </a:prstGeom>
          <a:noFill/>
        </p:spPr>
        <p:txBody>
          <a:bodyPr wrap="square" rtlCol="0">
            <a:spAutoFit/>
          </a:bodyPr>
          <a:lstStyle/>
          <a:p>
            <a:r>
              <a:rPr lang="en-US" sz="3600" dirty="0" smtClean="0">
                <a:latin typeface="Apple Symbols" charset="0"/>
                <a:ea typeface="Apple Symbols" charset="0"/>
                <a:cs typeface="Apple Symbols" charset="0"/>
              </a:rPr>
              <a:t>D3.js</a:t>
            </a:r>
          </a:p>
          <a:p>
            <a:endParaRPr lang="en-US" dirty="0"/>
          </a:p>
          <a:p>
            <a:endParaRPr lang="en-US" dirty="0"/>
          </a:p>
        </p:txBody>
      </p:sp>
      <p:sp>
        <p:nvSpPr>
          <p:cNvPr id="11" name="TextBox 10"/>
          <p:cNvSpPr txBox="1"/>
          <p:nvPr/>
        </p:nvSpPr>
        <p:spPr>
          <a:xfrm>
            <a:off x="975121" y="2891017"/>
            <a:ext cx="4260057" cy="2123658"/>
          </a:xfrm>
          <a:prstGeom prst="rect">
            <a:avLst/>
          </a:prstGeom>
          <a:noFill/>
        </p:spPr>
        <p:txBody>
          <a:bodyPr wrap="square" rtlCol="0">
            <a:spAutoFit/>
          </a:bodyPr>
          <a:lstStyle/>
          <a:p>
            <a:r>
              <a:rPr lang="en-US" altLang="zh-CN" sz="2400" dirty="0" smtClean="0"/>
              <a:t>1</a:t>
            </a:r>
            <a:r>
              <a:rPr lang="zh-CN" altLang="en-US" sz="2400" dirty="0" smtClean="0"/>
              <a:t>，功能强大</a:t>
            </a:r>
            <a:endParaRPr lang="en-US" altLang="zh-CN" sz="2400" dirty="0" smtClean="0"/>
          </a:p>
          <a:p>
            <a:r>
              <a:rPr lang="en-US" altLang="zh-CN" sz="2400" dirty="0" smtClean="0"/>
              <a:t>2</a:t>
            </a:r>
            <a:r>
              <a:rPr lang="zh-CN" altLang="en-US" sz="2400" dirty="0" smtClean="0"/>
              <a:t>，自定义强</a:t>
            </a:r>
            <a:endParaRPr lang="en-US" altLang="zh-CN" sz="2400" dirty="0"/>
          </a:p>
          <a:p>
            <a:r>
              <a:rPr lang="en-US" altLang="zh-CN" sz="2400" dirty="0" smtClean="0"/>
              <a:t>3</a:t>
            </a:r>
            <a:r>
              <a:rPr lang="zh-CN" altLang="en-US" sz="2400" dirty="0" smtClean="0"/>
              <a:t>，适用于复杂场景的数据可视化方案</a:t>
            </a:r>
            <a:endParaRPr lang="en-US" sz="2400" dirty="0" smtClean="0"/>
          </a:p>
          <a:p>
            <a:endParaRPr lang="en-US" dirty="0"/>
          </a:p>
          <a:p>
            <a:endParaRPr lang="en-US" dirty="0" smtClean="0"/>
          </a:p>
        </p:txBody>
      </p:sp>
      <p:sp>
        <p:nvSpPr>
          <p:cNvPr id="13" name="TextBox 12"/>
          <p:cNvSpPr txBox="1"/>
          <p:nvPr/>
        </p:nvSpPr>
        <p:spPr>
          <a:xfrm>
            <a:off x="5434010" y="3846513"/>
            <a:ext cx="4260057" cy="1015663"/>
          </a:xfrm>
          <a:prstGeom prst="rect">
            <a:avLst/>
          </a:prstGeom>
          <a:noFill/>
        </p:spPr>
        <p:txBody>
          <a:bodyPr wrap="square" rtlCol="0">
            <a:spAutoFit/>
          </a:bodyPr>
          <a:lstStyle/>
          <a:p>
            <a:endParaRPr lang="en-US" sz="2400" dirty="0" smtClean="0"/>
          </a:p>
          <a:p>
            <a:endParaRPr lang="en-US" dirty="0"/>
          </a:p>
          <a:p>
            <a:endParaRPr lang="en-US" dirty="0" smtClean="0"/>
          </a:p>
        </p:txBody>
      </p:sp>
      <p:sp>
        <p:nvSpPr>
          <p:cNvPr id="16" name="TextBox 15"/>
          <p:cNvSpPr txBox="1"/>
          <p:nvPr/>
        </p:nvSpPr>
        <p:spPr>
          <a:xfrm>
            <a:off x="1121003" y="5231507"/>
            <a:ext cx="1338828" cy="369332"/>
          </a:xfrm>
          <a:prstGeom prst="rect">
            <a:avLst/>
          </a:prstGeom>
          <a:noFill/>
        </p:spPr>
        <p:txBody>
          <a:bodyPr wrap="none" rtlCol="0">
            <a:spAutoFit/>
          </a:bodyPr>
          <a:lstStyle/>
          <a:p>
            <a:r>
              <a:rPr lang="zh-CN" altLang="en-US" dirty="0" smtClean="0"/>
              <a:t>学习曲线高</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8534" y="1852047"/>
            <a:ext cx="4300703" cy="3683646"/>
          </a:xfrm>
          <a:prstGeom prst="rect">
            <a:avLst/>
          </a:prstGeom>
        </p:spPr>
      </p:pic>
    </p:spTree>
    <p:extLst>
      <p:ext uri="{BB962C8B-B14F-4D97-AF65-F5344CB8AC3E}">
        <p14:creationId xmlns:p14="http://schemas.microsoft.com/office/powerpoint/2010/main" val="12165047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14775" y="2828927"/>
            <a:ext cx="4745210" cy="646331"/>
          </a:xfrm>
          <a:prstGeom prst="rect">
            <a:avLst/>
          </a:prstGeom>
          <a:noFill/>
        </p:spPr>
        <p:txBody>
          <a:bodyPr wrap="none" rtlCol="0">
            <a:spAutoFit/>
          </a:bodyPr>
          <a:lstStyle/>
          <a:p>
            <a:r>
              <a:rPr lang="en-US" altLang="zh-CN" sz="3600" dirty="0" smtClean="0">
                <a:latin typeface="Apple Symbols" charset="0"/>
                <a:ea typeface="Apple Symbols" charset="0"/>
                <a:cs typeface="Apple Symbols" charset="0"/>
              </a:rPr>
              <a:t>Q1</a:t>
            </a:r>
            <a:r>
              <a:rPr lang="en-US" altLang="zh-CN" sz="3600" dirty="0" smtClean="0"/>
              <a:t>:</a:t>
            </a:r>
            <a:r>
              <a:rPr lang="zh-CN" altLang="en-US" sz="3600" dirty="0" smtClean="0"/>
              <a:t>什么是数据可视化</a:t>
            </a:r>
            <a:r>
              <a:rPr lang="en-US" altLang="zh-CN" sz="3600" dirty="0" smtClean="0"/>
              <a:t>?</a:t>
            </a:r>
            <a:endParaRPr lang="en-US" sz="3600" dirty="0"/>
          </a:p>
        </p:txBody>
      </p:sp>
    </p:spTree>
    <p:extLst>
      <p:ext uri="{BB962C8B-B14F-4D97-AF65-F5344CB8AC3E}">
        <p14:creationId xmlns:p14="http://schemas.microsoft.com/office/powerpoint/2010/main" val="4874774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434010" y="3846513"/>
            <a:ext cx="4260057" cy="1015663"/>
          </a:xfrm>
          <a:prstGeom prst="rect">
            <a:avLst/>
          </a:prstGeom>
          <a:noFill/>
        </p:spPr>
        <p:txBody>
          <a:bodyPr wrap="square" rtlCol="0">
            <a:spAutoFit/>
          </a:bodyPr>
          <a:lstStyle/>
          <a:p>
            <a:endParaRPr lang="en-US" sz="2400" dirty="0" smtClean="0"/>
          </a:p>
          <a:p>
            <a:endParaRPr lang="en-US" dirty="0"/>
          </a:p>
          <a:p>
            <a:endParaRPr lang="en-US"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8860" y="1286359"/>
            <a:ext cx="4300703" cy="368364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29" y="2231971"/>
            <a:ext cx="3771900" cy="3835400"/>
          </a:xfrm>
          <a:prstGeom prst="rect">
            <a:avLst/>
          </a:prstGeom>
        </p:spPr>
      </p:pic>
    </p:spTree>
    <p:extLst>
      <p:ext uri="{BB962C8B-B14F-4D97-AF65-F5344CB8AC3E}">
        <p14:creationId xmlns:p14="http://schemas.microsoft.com/office/powerpoint/2010/main" val="17441797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193" y="320955"/>
            <a:ext cx="9067800" cy="21844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8674" y="3660996"/>
            <a:ext cx="2574638" cy="260844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3356" y="3589822"/>
            <a:ext cx="4277474" cy="275078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012" y="3660996"/>
            <a:ext cx="2558411" cy="2558411"/>
          </a:xfrm>
          <a:prstGeom prst="rect">
            <a:avLst/>
          </a:prstGeom>
        </p:spPr>
      </p:pic>
    </p:spTree>
    <p:extLst>
      <p:ext uri="{BB962C8B-B14F-4D97-AF65-F5344CB8AC3E}">
        <p14:creationId xmlns:p14="http://schemas.microsoft.com/office/powerpoint/2010/main" val="4670816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28888" y="2857503"/>
            <a:ext cx="7689926" cy="646331"/>
          </a:xfrm>
          <a:prstGeom prst="rect">
            <a:avLst/>
          </a:prstGeom>
          <a:noFill/>
        </p:spPr>
        <p:txBody>
          <a:bodyPr wrap="none" rtlCol="0">
            <a:spAutoFit/>
          </a:bodyPr>
          <a:lstStyle/>
          <a:p>
            <a:r>
              <a:rPr lang="en-US" altLang="zh-CN" sz="3600" dirty="0" smtClean="0">
                <a:latin typeface="Apple Symbols" charset="0"/>
                <a:ea typeface="Apple Symbols" charset="0"/>
                <a:cs typeface="Apple Symbols" charset="0"/>
              </a:rPr>
              <a:t>Q4</a:t>
            </a:r>
            <a:r>
              <a:rPr lang="en-US" altLang="zh-CN" sz="3600" dirty="0" smtClean="0"/>
              <a:t>:</a:t>
            </a:r>
            <a:r>
              <a:rPr lang="zh-CN" altLang="en-US" sz="3600" dirty="0" smtClean="0"/>
              <a:t>数据展示和分析能不能更加简单？</a:t>
            </a:r>
            <a:endParaRPr lang="en-US" sz="3600" dirty="0"/>
          </a:p>
        </p:txBody>
      </p:sp>
    </p:spTree>
    <p:extLst>
      <p:ext uri="{BB962C8B-B14F-4D97-AF65-F5344CB8AC3E}">
        <p14:creationId xmlns:p14="http://schemas.microsoft.com/office/powerpoint/2010/main" val="15337672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n 2"/>
          <p:cNvSpPr/>
          <p:nvPr/>
        </p:nvSpPr>
        <p:spPr>
          <a:xfrm>
            <a:off x="1221967" y="1471612"/>
            <a:ext cx="742950" cy="11001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1040865" y="3443288"/>
            <a:ext cx="1105154" cy="1565920"/>
            <a:chOff x="-2399720" y="1345386"/>
            <a:chExt cx="1105231" cy="1566229"/>
          </a:xfrm>
        </p:grpSpPr>
        <p:sp>
          <p:nvSpPr>
            <p:cNvPr id="15" name="Cube 14"/>
            <p:cNvSpPr/>
            <p:nvPr/>
          </p:nvSpPr>
          <p:spPr>
            <a:xfrm>
              <a:off x="-2218605" y="1345386"/>
              <a:ext cx="707666" cy="31317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Cloud 15"/>
            <p:cNvSpPr/>
            <p:nvPr/>
          </p:nvSpPr>
          <p:spPr>
            <a:xfrm>
              <a:off x="-2399720" y="2530275"/>
              <a:ext cx="1105231" cy="38134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4" name="Up Arrow Callout 33"/>
          <p:cNvSpPr/>
          <p:nvPr/>
        </p:nvSpPr>
        <p:spPr>
          <a:xfrm rot="5400000">
            <a:off x="-58968" y="2337161"/>
            <a:ext cx="4220758" cy="2212253"/>
          </a:xfrm>
          <a:prstGeom prst="up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9" name="TextBox 38"/>
          <p:cNvSpPr txBox="1"/>
          <p:nvPr/>
        </p:nvSpPr>
        <p:spPr>
          <a:xfrm>
            <a:off x="3415366" y="2981623"/>
            <a:ext cx="1447604" cy="923330"/>
          </a:xfrm>
          <a:prstGeom prst="rect">
            <a:avLst/>
          </a:prstGeom>
          <a:noFill/>
        </p:spPr>
        <p:txBody>
          <a:bodyPr wrap="square" rtlCol="0">
            <a:spAutoFit/>
          </a:bodyPr>
          <a:lstStyle/>
          <a:p>
            <a:r>
              <a:rPr lang="en-US" altLang="zh-CN" dirty="0" smtClean="0"/>
              <a:t>DATA</a:t>
            </a:r>
            <a:r>
              <a:rPr lang="zh-CN" altLang="en-US" dirty="0" smtClean="0"/>
              <a:t> </a:t>
            </a:r>
            <a:endParaRPr lang="en-US" altLang="zh-CN" dirty="0" smtClean="0"/>
          </a:p>
          <a:p>
            <a:r>
              <a:rPr lang="en-US" altLang="zh-CN" dirty="0" smtClean="0"/>
              <a:t>TRANSFOR</a:t>
            </a:r>
          </a:p>
          <a:p>
            <a:r>
              <a:rPr lang="en-US" altLang="zh-CN" dirty="0" smtClean="0"/>
              <a:t>ENGEINE</a:t>
            </a:r>
            <a:endParaRPr lang="en-US" dirty="0"/>
          </a:p>
        </p:txBody>
      </p:sp>
      <p:sp>
        <p:nvSpPr>
          <p:cNvPr id="40" name="Rectangle 39"/>
          <p:cNvSpPr/>
          <p:nvPr/>
        </p:nvSpPr>
        <p:spPr>
          <a:xfrm>
            <a:off x="5906674" y="1402260"/>
            <a:ext cx="3994563" cy="4082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p:nvSpPr>
        <p:spPr>
          <a:xfrm>
            <a:off x="6008253" y="2486029"/>
            <a:ext cx="805320" cy="1885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DATA</a:t>
            </a:r>
            <a:br>
              <a:rPr lang="en-US" altLang="zh-CN" dirty="0" smtClean="0"/>
            </a:br>
            <a:r>
              <a:rPr lang="en-US" altLang="zh-CN" dirty="0" smtClean="0"/>
              <a:t>ENGINNE</a:t>
            </a:r>
          </a:p>
        </p:txBody>
      </p:sp>
      <p:sp>
        <p:nvSpPr>
          <p:cNvPr id="45" name="Rectangle 44"/>
          <p:cNvSpPr/>
          <p:nvPr/>
        </p:nvSpPr>
        <p:spPr>
          <a:xfrm>
            <a:off x="7888542" y="1607343"/>
            <a:ext cx="1057275" cy="3671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Controls</a:t>
            </a:r>
          </a:p>
          <a:p>
            <a:pPr algn="ctr"/>
            <a:endParaRPr lang="en-US" dirty="0"/>
          </a:p>
          <a:p>
            <a:pPr algn="ctr"/>
            <a:r>
              <a:rPr lang="en-US" altLang="zh-CN" dirty="0" smtClean="0"/>
              <a:t>CHARTs</a:t>
            </a:r>
          </a:p>
          <a:p>
            <a:pPr algn="ctr"/>
            <a:r>
              <a:rPr lang="en-US" altLang="zh-CN" dirty="0" smtClean="0"/>
              <a:t>(D3,</a:t>
            </a:r>
          </a:p>
          <a:p>
            <a:pPr algn="ctr"/>
            <a:r>
              <a:rPr lang="en-US" altLang="zh-CN" dirty="0" smtClean="0"/>
              <a:t>RAVE</a:t>
            </a:r>
          </a:p>
          <a:p>
            <a:pPr algn="ctr"/>
            <a:r>
              <a:rPr lang="is-IS" altLang="zh-CN" dirty="0" smtClean="0"/>
              <a:t>…...</a:t>
            </a:r>
            <a:r>
              <a:rPr lang="en-US" altLang="zh-CN" dirty="0" smtClean="0"/>
              <a:t>)</a:t>
            </a:r>
          </a:p>
          <a:p>
            <a:pPr algn="ctr"/>
            <a:endParaRPr lang="en-US" altLang="zh-CN" dirty="0" smtClean="0"/>
          </a:p>
          <a:p>
            <a:pPr algn="ctr"/>
            <a:r>
              <a:rPr lang="en-US" altLang="zh-CN" dirty="0" smtClean="0"/>
              <a:t>GIRD</a:t>
            </a:r>
          </a:p>
          <a:p>
            <a:pPr algn="ctr"/>
            <a:r>
              <a:rPr lang="is-IS" dirty="0" smtClean="0"/>
              <a:t>…...</a:t>
            </a:r>
            <a:endParaRPr lang="en-US" dirty="0"/>
          </a:p>
        </p:txBody>
      </p:sp>
      <p:sp>
        <p:nvSpPr>
          <p:cNvPr id="49" name="Right Arrow 48"/>
          <p:cNvSpPr/>
          <p:nvPr/>
        </p:nvSpPr>
        <p:spPr>
          <a:xfrm>
            <a:off x="5034827" y="3272442"/>
            <a:ext cx="614363" cy="313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p:cNvSpPr/>
          <p:nvPr/>
        </p:nvSpPr>
        <p:spPr>
          <a:xfrm>
            <a:off x="7071057" y="3272441"/>
            <a:ext cx="614363" cy="3131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5863104" y="1373690"/>
            <a:ext cx="1212191" cy="830997"/>
          </a:xfrm>
          <a:prstGeom prst="rect">
            <a:avLst/>
          </a:prstGeom>
          <a:noFill/>
        </p:spPr>
        <p:txBody>
          <a:bodyPr wrap="none" rtlCol="0">
            <a:spAutoFit/>
          </a:bodyPr>
          <a:lstStyle/>
          <a:p>
            <a:r>
              <a:rPr lang="en-US" sz="1600" dirty="0" smtClean="0"/>
              <a:t>FRONTEND</a:t>
            </a:r>
          </a:p>
          <a:p>
            <a:r>
              <a:rPr lang="en-US" sz="1600" dirty="0" smtClean="0"/>
              <a:t>DATA</a:t>
            </a:r>
          </a:p>
          <a:p>
            <a:r>
              <a:rPr lang="en-US" sz="1600" dirty="0" smtClean="0"/>
              <a:t>ENGINE</a:t>
            </a:r>
            <a:endParaRPr lang="en-US" sz="1600" dirty="0"/>
          </a:p>
        </p:txBody>
      </p:sp>
      <p:sp>
        <p:nvSpPr>
          <p:cNvPr id="53" name="Rectangle 52"/>
          <p:cNvSpPr/>
          <p:nvPr/>
        </p:nvSpPr>
        <p:spPr>
          <a:xfrm>
            <a:off x="4470440" y="2845892"/>
            <a:ext cx="1205777" cy="271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SDF</a:t>
            </a:r>
            <a:endParaRPr lang="en-US"/>
          </a:p>
        </p:txBody>
      </p:sp>
    </p:spTree>
    <p:extLst>
      <p:ext uri="{BB962C8B-B14F-4D97-AF65-F5344CB8AC3E}">
        <p14:creationId xmlns:p14="http://schemas.microsoft.com/office/powerpoint/2010/main" val="17796364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88481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Demo</a:t>
            </a:r>
            <a:endParaRPr lang="en-US" dirty="0"/>
          </a:p>
        </p:txBody>
      </p:sp>
      <p:graphicFrame>
        <p:nvGraphicFramePr>
          <p:cNvPr id="6" name="Content Placeholder 5"/>
          <p:cNvGraphicFramePr>
            <a:graphicFrameLocks noGrp="1"/>
          </p:cNvGraphicFramePr>
          <p:nvPr>
            <p:ph idx="1"/>
          </p:nvPr>
        </p:nvGraphicFramePr>
        <p:xfrm>
          <a:off x="973140" y="1690688"/>
          <a:ext cx="10380660" cy="3876040"/>
        </p:xfrm>
        <a:graphic>
          <a:graphicData uri="http://schemas.openxmlformats.org/drawingml/2006/table">
            <a:tbl>
              <a:tblPr firstRow="1" bandRow="1">
                <a:tableStyleId>{5C22544A-7EE6-4342-B048-85BDC9FD1C3A}</a:tableStyleId>
              </a:tblPr>
              <a:tblGrid>
                <a:gridCol w="1038066"/>
                <a:gridCol w="1038066"/>
                <a:gridCol w="1038066"/>
                <a:gridCol w="1038066"/>
                <a:gridCol w="1038066"/>
                <a:gridCol w="1038066"/>
                <a:gridCol w="1038066"/>
                <a:gridCol w="1038066"/>
                <a:gridCol w="1038066"/>
                <a:gridCol w="1038066"/>
              </a:tblGrid>
              <a:tr h="370840">
                <a:tc>
                  <a:txBody>
                    <a:bodyPr/>
                    <a:lstStyle/>
                    <a:p>
                      <a:endParaRPr lang="en-US" dirty="0"/>
                    </a:p>
                  </a:txBody>
                  <a:tcPr/>
                </a:tc>
                <a:tc>
                  <a:txBody>
                    <a:bodyPr/>
                    <a:lstStyle/>
                    <a:p>
                      <a:r>
                        <a:rPr lang="en-US" dirty="0" smtClean="0"/>
                        <a:t>Apple</a:t>
                      </a:r>
                      <a:endParaRPr lang="en-US" dirty="0"/>
                    </a:p>
                  </a:txBody>
                  <a:tcPr/>
                </a:tc>
                <a:tc>
                  <a:txBody>
                    <a:bodyPr/>
                    <a:lstStyle/>
                    <a:p>
                      <a:r>
                        <a:rPr lang="en-US" dirty="0" smtClean="0"/>
                        <a:t>HTC</a:t>
                      </a:r>
                      <a:endParaRPr lang="en-US" dirty="0"/>
                    </a:p>
                  </a:txBody>
                  <a:tcPr/>
                </a:tc>
                <a:tc>
                  <a:txBody>
                    <a:bodyPr/>
                    <a:lstStyle/>
                    <a:p>
                      <a:r>
                        <a:rPr lang="en-US" dirty="0" err="1" smtClean="0"/>
                        <a:t>HuaWei</a:t>
                      </a:r>
                      <a:endParaRPr lang="en-US" dirty="0"/>
                    </a:p>
                  </a:txBody>
                  <a:tcPr/>
                </a:tc>
                <a:tc>
                  <a:txBody>
                    <a:bodyPr/>
                    <a:lstStyle/>
                    <a:p>
                      <a:r>
                        <a:rPr lang="en-US" dirty="0" smtClean="0"/>
                        <a:t>LG</a:t>
                      </a:r>
                      <a:endParaRPr lang="en-US" dirty="0"/>
                    </a:p>
                  </a:txBody>
                  <a:tcPr/>
                </a:tc>
                <a:tc>
                  <a:txBody>
                    <a:bodyPr/>
                    <a:lstStyle/>
                    <a:p>
                      <a:r>
                        <a:rPr lang="en-US" dirty="0" smtClean="0"/>
                        <a:t>NOKIA</a:t>
                      </a:r>
                      <a:endParaRPr lang="en-US" dirty="0"/>
                    </a:p>
                  </a:txBody>
                  <a:tcPr/>
                </a:tc>
                <a:tc>
                  <a:txBody>
                    <a:bodyPr/>
                    <a:lstStyle/>
                    <a:p>
                      <a:r>
                        <a:rPr lang="en-US" dirty="0" smtClean="0"/>
                        <a:t>Samsung</a:t>
                      </a:r>
                      <a:endParaRPr lang="en-US" dirty="0"/>
                    </a:p>
                  </a:txBody>
                  <a:tcPr/>
                </a:tc>
                <a:tc>
                  <a:txBody>
                    <a:bodyPr/>
                    <a:lstStyle/>
                    <a:p>
                      <a:r>
                        <a:rPr lang="en-US" dirty="0" smtClean="0"/>
                        <a:t>Sony</a:t>
                      </a:r>
                      <a:endParaRPr lang="en-US" dirty="0"/>
                    </a:p>
                  </a:txBody>
                  <a:tcPr/>
                </a:tc>
                <a:tc>
                  <a:txBody>
                    <a:bodyPr/>
                    <a:lstStyle/>
                    <a:p>
                      <a:r>
                        <a:rPr lang="en-US" dirty="0" smtClean="0"/>
                        <a:t>Other</a:t>
                      </a:r>
                      <a:endParaRPr lang="en-US" dirty="0"/>
                    </a:p>
                  </a:txBody>
                  <a:tcPr/>
                </a:tc>
                <a:tc>
                  <a:txBody>
                    <a:bodyPr/>
                    <a:lstStyle/>
                    <a:p>
                      <a:endParaRPr lang="en-US" dirty="0"/>
                    </a:p>
                  </a:txBody>
                  <a:tcPr/>
                </a:tc>
              </a:tr>
              <a:tr h="370840">
                <a:tc>
                  <a:txBody>
                    <a:bodyPr/>
                    <a:lstStyle/>
                    <a:p>
                      <a:r>
                        <a:rPr lang="en-US" dirty="0" smtClean="0"/>
                        <a:t>Apple</a:t>
                      </a:r>
                      <a:endParaRPr lang="en-US" dirty="0"/>
                    </a:p>
                  </a:txBody>
                  <a:tcPr/>
                </a:tc>
                <a:tc>
                  <a:txBody>
                    <a:bodyPr/>
                    <a:lstStyle/>
                    <a:p>
                      <a:r>
                        <a:rPr lang="en-US" dirty="0" smtClean="0">
                          <a:latin typeface="Apple Symbols" charset="0"/>
                          <a:ea typeface="Apple Symbols" charset="0"/>
                          <a:cs typeface="Apple Symbols" charset="0"/>
                        </a:rPr>
                        <a:t>9.6899</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0.8859</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0.0554</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0.443</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2.5471</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2.4363</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0.5537</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2.5471</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19.1584</a:t>
                      </a:r>
                      <a:endParaRPr lang="en-US" dirty="0">
                        <a:latin typeface="Apple Symbols" charset="0"/>
                        <a:ea typeface="Apple Symbols" charset="0"/>
                        <a:cs typeface="Apple Symbols" charset="0"/>
                      </a:endParaRPr>
                    </a:p>
                  </a:txBody>
                  <a:tcPr/>
                </a:tc>
              </a:tr>
              <a:tr h="370840">
                <a:tc>
                  <a:txBody>
                    <a:bodyPr/>
                    <a:lstStyle/>
                    <a:p>
                      <a:r>
                        <a:rPr lang="en-US" dirty="0" smtClean="0"/>
                        <a:t>HTC</a:t>
                      </a:r>
                      <a:endParaRPr lang="en-US" dirty="0"/>
                    </a:p>
                  </a:txBody>
                  <a:tcPr/>
                </a:tc>
                <a:tc>
                  <a:txBody>
                    <a:bodyPr/>
                    <a:lstStyle/>
                    <a:p>
                      <a:r>
                        <a:rPr lang="en-US" dirty="0" smtClean="0">
                          <a:latin typeface="Apple Symbols" charset="0"/>
                          <a:ea typeface="Apple Symbols" charset="0"/>
                          <a:cs typeface="Apple Symbols" charset="0"/>
                        </a:rPr>
                        <a:t>0.1107</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1.8272</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0.4983</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1.1074</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1.052</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0.2215</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0.4983</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5.3154</a:t>
                      </a:r>
                      <a:endParaRPr lang="en-US" dirty="0">
                        <a:latin typeface="Apple Symbols" charset="0"/>
                        <a:ea typeface="Apple Symbols" charset="0"/>
                        <a:cs typeface="Apple Symbols" charset="0"/>
                      </a:endParaRPr>
                    </a:p>
                  </a:txBody>
                  <a:tcPr/>
                </a:tc>
              </a:tr>
              <a:tr h="370840">
                <a:tc>
                  <a:txBody>
                    <a:bodyPr/>
                    <a:lstStyle/>
                    <a:p>
                      <a:r>
                        <a:rPr lang="en-US" dirty="0" smtClean="0"/>
                        <a:t>Huawei</a:t>
                      </a:r>
                      <a:endParaRPr lang="en-US" dirty="0"/>
                    </a:p>
                  </a:txBody>
                  <a:tcPr/>
                </a:tc>
                <a:tc>
                  <a:txBody>
                    <a:bodyPr/>
                    <a:lstStyle/>
                    <a:p>
                      <a:r>
                        <a:rPr lang="en-US" dirty="0" smtClean="0">
                          <a:latin typeface="Apple Symbols" charset="0"/>
                          <a:ea typeface="Apple Symbols" charset="0"/>
                          <a:cs typeface="Apple Symbols" charset="0"/>
                        </a:rPr>
                        <a:t>0.0554</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0.2769</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0.2215</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0.2215</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0.3876</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0.8306</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0.0554</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0.3322</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2.3811</a:t>
                      </a:r>
                      <a:endParaRPr lang="en-US" dirty="0">
                        <a:latin typeface="Apple Symbols" charset="0"/>
                        <a:ea typeface="Apple Symbols" charset="0"/>
                        <a:cs typeface="Apple Symbols" charset="0"/>
                      </a:endParaRPr>
                    </a:p>
                  </a:txBody>
                  <a:tcPr/>
                </a:tc>
              </a:tr>
              <a:tr h="370840">
                <a:tc>
                  <a:txBody>
                    <a:bodyPr/>
                    <a:lstStyle/>
                    <a:p>
                      <a:r>
                        <a:rPr lang="en-US" dirty="0" smtClean="0"/>
                        <a:t>LG</a:t>
                      </a:r>
                      <a:endParaRPr lang="en-US" dirty="0"/>
                    </a:p>
                  </a:txBody>
                  <a:tcPr/>
                </a:tc>
                <a:tc>
                  <a:txBody>
                    <a:bodyPr/>
                    <a:lstStyle/>
                    <a:p>
                      <a:r>
                        <a:rPr lang="en-US" dirty="0" smtClean="0">
                          <a:latin typeface="Apple Symbols" charset="0"/>
                          <a:ea typeface="Apple Symbols" charset="0"/>
                          <a:cs typeface="Apple Symbols" charset="0"/>
                        </a:rPr>
                        <a:t>0.0554</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0.1107</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0.0554</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1.2182</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1.1628</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0.06645</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0.4983</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2.8239</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4.8173</a:t>
                      </a:r>
                      <a:endParaRPr lang="en-US" dirty="0">
                        <a:latin typeface="Apple Symbols" charset="0"/>
                        <a:ea typeface="Apple Symbols" charset="0"/>
                        <a:cs typeface="Apple Symbols" charset="0"/>
                      </a:endParaRPr>
                    </a:p>
                  </a:txBody>
                  <a:tcPr/>
                </a:tc>
              </a:tr>
              <a:tr h="370840">
                <a:tc>
                  <a:txBody>
                    <a:bodyPr/>
                    <a:lstStyle/>
                    <a:p>
                      <a:r>
                        <a:rPr lang="en-US" dirty="0" smtClean="0"/>
                        <a:t>NOKIA</a:t>
                      </a:r>
                      <a:endParaRPr lang="en-US" dirty="0"/>
                    </a:p>
                  </a:txBody>
                  <a:tcPr/>
                </a:tc>
                <a:tc>
                  <a:txBody>
                    <a:bodyPr/>
                    <a:lstStyle/>
                    <a:p>
                      <a:r>
                        <a:rPr lang="en-US" dirty="0" smtClean="0">
                          <a:latin typeface="Apple Symbols" charset="0"/>
                          <a:ea typeface="Apple Symbols" charset="0"/>
                          <a:cs typeface="Apple Symbols" charset="0"/>
                        </a:rPr>
                        <a:t>0.2215</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0.443</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0.2769</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10.4097</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1.2182</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0.4983</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2.8239</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15.8915</a:t>
                      </a:r>
                      <a:endParaRPr lang="en-US" dirty="0">
                        <a:latin typeface="Apple Symbols" charset="0"/>
                        <a:ea typeface="Apple Symbols" charset="0"/>
                        <a:cs typeface="Apple Symbols" charset="0"/>
                      </a:endParaRPr>
                    </a:p>
                  </a:txBody>
                  <a:tcPr/>
                </a:tc>
              </a:tr>
              <a:tr h="370840">
                <a:tc>
                  <a:txBody>
                    <a:bodyPr/>
                    <a:lstStyle/>
                    <a:p>
                      <a:r>
                        <a:rPr lang="en-US" dirty="0" smtClean="0"/>
                        <a:t>Samsung</a:t>
                      </a:r>
                      <a:endParaRPr lang="en-US" dirty="0"/>
                    </a:p>
                  </a:txBody>
                  <a:tcPr/>
                </a:tc>
                <a:tc>
                  <a:txBody>
                    <a:bodyPr/>
                    <a:lstStyle/>
                    <a:p>
                      <a:r>
                        <a:rPr lang="en-US" dirty="0" smtClean="0">
                          <a:latin typeface="Apple Symbols" charset="0"/>
                          <a:ea typeface="Apple Symbols" charset="0"/>
                          <a:cs typeface="Apple Symbols" charset="0"/>
                        </a:rPr>
                        <a:t>1.1628</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2.6024</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1.3843</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8.7486</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16.8328</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1.7165</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5.5925</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38.0399</a:t>
                      </a:r>
                      <a:endParaRPr lang="en-US" dirty="0">
                        <a:latin typeface="Apple Symbols" charset="0"/>
                        <a:ea typeface="Apple Symbols" charset="0"/>
                        <a:cs typeface="Apple Symbols" charset="0"/>
                      </a:endParaRPr>
                    </a:p>
                  </a:txBody>
                  <a:tcPr/>
                </a:tc>
              </a:tr>
              <a:tr h="370840">
                <a:tc>
                  <a:txBody>
                    <a:bodyPr/>
                    <a:lstStyle/>
                    <a:p>
                      <a:r>
                        <a:rPr lang="en-US" dirty="0" smtClean="0"/>
                        <a:t>Sony</a:t>
                      </a:r>
                      <a:endParaRPr lang="en-US" dirty="0"/>
                    </a:p>
                  </a:txBody>
                  <a:tcPr/>
                </a:tc>
                <a:tc>
                  <a:txBody>
                    <a:bodyPr/>
                    <a:lstStyle/>
                    <a:p>
                      <a:r>
                        <a:rPr lang="en-US" dirty="0" smtClean="0">
                          <a:latin typeface="Apple Symbols" charset="0"/>
                          <a:ea typeface="Apple Symbols" charset="0"/>
                          <a:cs typeface="Apple Symbols" charset="0"/>
                        </a:rPr>
                        <a:t>0.0554</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0.4983</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0.3322</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0.443</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0.8859</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1.7719</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0.443</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4.4297</a:t>
                      </a:r>
                      <a:endParaRPr lang="en-US" dirty="0">
                        <a:latin typeface="Apple Symbols" charset="0"/>
                        <a:ea typeface="Apple Symbols" charset="0"/>
                        <a:cs typeface="Apple Symbols" charset="0"/>
                      </a:endParaRPr>
                    </a:p>
                  </a:txBody>
                  <a:tcPr/>
                </a:tc>
              </a:tr>
              <a:tr h="370840">
                <a:tc>
                  <a:txBody>
                    <a:bodyPr/>
                    <a:lstStyle/>
                    <a:p>
                      <a:r>
                        <a:rPr lang="en-US" dirty="0" smtClean="0"/>
                        <a:t>Other</a:t>
                      </a:r>
                      <a:endParaRPr lang="en-US" dirty="0"/>
                    </a:p>
                  </a:txBody>
                  <a:tcPr/>
                </a:tc>
                <a:tc>
                  <a:txBody>
                    <a:bodyPr/>
                    <a:lstStyle/>
                    <a:p>
                      <a:r>
                        <a:rPr lang="en-US" dirty="0" smtClean="0">
                          <a:latin typeface="Apple Symbols" charset="0"/>
                          <a:ea typeface="Apple Symbols" charset="0"/>
                          <a:cs typeface="Apple Symbols" charset="0"/>
                        </a:rPr>
                        <a:t>0.2215</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0.7198</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0.3322</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1.6611</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1.495</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0.1107</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5.4264</a:t>
                      </a:r>
                      <a:endParaRPr lang="en-US" dirty="0">
                        <a:latin typeface="Apple Symbols" charset="0"/>
                        <a:ea typeface="Apple Symbols" charset="0"/>
                        <a:cs typeface="Apple Symbols" charset="0"/>
                      </a:endParaRPr>
                    </a:p>
                  </a:txBody>
                  <a:tcPr/>
                </a:tc>
                <a:tc>
                  <a:txBody>
                    <a:bodyPr/>
                    <a:lstStyle/>
                    <a:p>
                      <a:r>
                        <a:rPr lang="en-US" dirty="0" smtClean="0">
                          <a:latin typeface="Apple Symbols" charset="0"/>
                          <a:ea typeface="Apple Symbols" charset="0"/>
                          <a:cs typeface="Apple Symbols" charset="0"/>
                        </a:rPr>
                        <a:t>9.9667</a:t>
                      </a:r>
                      <a:endParaRPr lang="en-US" dirty="0">
                        <a:latin typeface="Apple Symbols" charset="0"/>
                        <a:ea typeface="Apple Symbols" charset="0"/>
                        <a:cs typeface="Apple Symbols" charset="0"/>
                      </a:endParaRPr>
                    </a:p>
                  </a:txBody>
                  <a:tcPr/>
                </a:tc>
              </a:tr>
            </a:tbl>
          </a:graphicData>
        </a:graphic>
      </p:graphicFrame>
    </p:spTree>
    <p:extLst>
      <p:ext uri="{BB962C8B-B14F-4D97-AF65-F5344CB8AC3E}">
        <p14:creationId xmlns:p14="http://schemas.microsoft.com/office/powerpoint/2010/main" val="21015661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8969" y="314327"/>
            <a:ext cx="7719413" cy="6257924"/>
          </a:xfrm>
        </p:spPr>
      </p:pic>
    </p:spTree>
    <p:extLst>
      <p:ext uri="{BB962C8B-B14F-4D97-AF65-F5344CB8AC3E}">
        <p14:creationId xmlns:p14="http://schemas.microsoft.com/office/powerpoint/2010/main" val="20094438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8763" y="1957386"/>
            <a:ext cx="9601200" cy="3108543"/>
          </a:xfrm>
          <a:prstGeom prst="rect">
            <a:avLst/>
          </a:prstGeom>
          <a:noFill/>
        </p:spPr>
        <p:txBody>
          <a:bodyPr wrap="square" rtlCol="0">
            <a:spAutoFit/>
          </a:bodyPr>
          <a:lstStyle/>
          <a:p>
            <a:r>
              <a:rPr lang="en-US" sz="2800" dirty="0">
                <a:latin typeface="+mj-lt"/>
                <a:ea typeface="Apple Symbols" charset="0"/>
                <a:cs typeface="Apple Symbols" charset="0"/>
              </a:rPr>
              <a:t>Data visualization is the presentation of data in a pictorial or graphical format. It enables decision makers to see analytics presented visually, so they can grasp difficult concepts or identify new patterns. With interactive visualization, you can take the concept a step further by using technology to drill down into charts and graphs for more detail, interactively changing what data you see and how it’s processed. </a:t>
            </a:r>
          </a:p>
        </p:txBody>
      </p:sp>
    </p:spTree>
    <p:extLst>
      <p:ext uri="{BB962C8B-B14F-4D97-AF65-F5344CB8AC3E}">
        <p14:creationId xmlns:p14="http://schemas.microsoft.com/office/powerpoint/2010/main" val="4507195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14775" y="2828927"/>
            <a:ext cx="5381601" cy="646331"/>
          </a:xfrm>
          <a:prstGeom prst="rect">
            <a:avLst/>
          </a:prstGeom>
          <a:noFill/>
        </p:spPr>
        <p:txBody>
          <a:bodyPr wrap="none" rtlCol="0">
            <a:spAutoFit/>
          </a:bodyPr>
          <a:lstStyle/>
          <a:p>
            <a:r>
              <a:rPr lang="en-US" altLang="zh-CN" sz="3600" dirty="0" smtClean="0">
                <a:latin typeface="Apple Symbols" charset="0"/>
                <a:ea typeface="Apple Symbols" charset="0"/>
                <a:cs typeface="Apple Symbols" charset="0"/>
              </a:rPr>
              <a:t>Q2</a:t>
            </a:r>
            <a:r>
              <a:rPr lang="en-US" altLang="zh-CN" sz="3600" dirty="0" smtClean="0"/>
              <a:t>:</a:t>
            </a:r>
            <a:r>
              <a:rPr lang="zh-CN" altLang="en-US" sz="3600" dirty="0" smtClean="0"/>
              <a:t>数据可视化如何应用？</a:t>
            </a:r>
            <a:endParaRPr lang="en-US" sz="3600" dirty="0"/>
          </a:p>
        </p:txBody>
      </p:sp>
    </p:spTree>
    <p:extLst>
      <p:ext uri="{BB962C8B-B14F-4D97-AF65-F5344CB8AC3E}">
        <p14:creationId xmlns:p14="http://schemas.microsoft.com/office/powerpoint/2010/main" val="16301950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BARCHART</a:t>
            </a:r>
            <a:endParaRPr lang="en-US" dirty="0"/>
          </a:p>
        </p:txBody>
      </p:sp>
      <p:sp>
        <p:nvSpPr>
          <p:cNvPr id="3" name="TextBox 2"/>
          <p:cNvSpPr txBox="1"/>
          <p:nvPr/>
        </p:nvSpPr>
        <p:spPr>
          <a:xfrm>
            <a:off x="7686675" y="2847975"/>
            <a:ext cx="4281941" cy="830997"/>
          </a:xfrm>
          <a:prstGeom prst="rect">
            <a:avLst/>
          </a:prstGeom>
          <a:noFill/>
        </p:spPr>
        <p:txBody>
          <a:bodyPr wrap="none" rtlCol="0">
            <a:spAutoFit/>
          </a:bodyPr>
          <a:lstStyle/>
          <a:p>
            <a:r>
              <a:rPr lang="en-US" sz="2400" dirty="0" err="1" smtClean="0"/>
              <a:t>BARChart</a:t>
            </a:r>
            <a:r>
              <a:rPr lang="en-US" sz="2400" dirty="0" smtClean="0"/>
              <a:t> </a:t>
            </a:r>
            <a:r>
              <a:rPr lang="zh-CN" altLang="en-US" sz="2400" dirty="0" smtClean="0"/>
              <a:t>作为最简单的图表，</a:t>
            </a:r>
            <a:endParaRPr lang="en-US" altLang="zh-CN" sz="2400" dirty="0" smtClean="0"/>
          </a:p>
          <a:p>
            <a:r>
              <a:rPr lang="zh-CN" altLang="en-US" sz="2400" dirty="0" smtClean="0"/>
              <a:t>适合表示一维少量数据</a:t>
            </a:r>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3206"/>
            <a:ext cx="6264275" cy="3971531"/>
          </a:xfrm>
          <a:prstGeom prst="rect">
            <a:avLst/>
          </a:prstGeom>
        </p:spPr>
      </p:pic>
    </p:spTree>
    <p:extLst>
      <p:ext uri="{BB962C8B-B14F-4D97-AF65-F5344CB8AC3E}">
        <p14:creationId xmlns:p14="http://schemas.microsoft.com/office/powerpoint/2010/main" val="18413099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smtClean="0"/>
              <a:t>LINECHART</a:t>
            </a:r>
            <a:endParaRPr lang="en-US" dirty="0"/>
          </a:p>
        </p:txBody>
      </p:sp>
      <p:sp>
        <p:nvSpPr>
          <p:cNvPr id="10" name="TextBox 9"/>
          <p:cNvSpPr txBox="1"/>
          <p:nvPr/>
        </p:nvSpPr>
        <p:spPr>
          <a:xfrm>
            <a:off x="8381511" y="2776537"/>
            <a:ext cx="2972289" cy="830997"/>
          </a:xfrm>
          <a:prstGeom prst="rect">
            <a:avLst/>
          </a:prstGeom>
          <a:noFill/>
        </p:spPr>
        <p:txBody>
          <a:bodyPr wrap="none" rtlCol="0">
            <a:spAutoFit/>
          </a:bodyPr>
          <a:lstStyle/>
          <a:p>
            <a:r>
              <a:rPr lang="en-US" altLang="zh-CN" sz="2400" dirty="0" smtClean="0"/>
              <a:t>LINECHART</a:t>
            </a:r>
            <a:r>
              <a:rPr lang="zh-CN" altLang="en-US" sz="2400" dirty="0" smtClean="0"/>
              <a:t>适合表示</a:t>
            </a:r>
            <a:endParaRPr lang="en-US" altLang="zh-CN" sz="2400" dirty="0" smtClean="0"/>
          </a:p>
          <a:p>
            <a:r>
              <a:rPr lang="zh-CN" altLang="en-US" sz="2400" dirty="0" smtClean="0"/>
              <a:t>一维数据的变化趋势</a:t>
            </a:r>
            <a:endParaRPr lang="en-US" sz="24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6324600" cy="4077328"/>
          </a:xfrm>
          <a:prstGeom prst="rect">
            <a:avLst/>
          </a:prstGeom>
        </p:spPr>
      </p:pic>
    </p:spTree>
    <p:extLst>
      <p:ext uri="{BB962C8B-B14F-4D97-AF65-F5344CB8AC3E}">
        <p14:creationId xmlns:p14="http://schemas.microsoft.com/office/powerpoint/2010/main" val="8535146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smtClean="0"/>
              <a:t>PIE</a:t>
            </a:r>
            <a:r>
              <a:rPr lang="zh-CN" altLang="en-US" dirty="0" smtClean="0"/>
              <a:t> </a:t>
            </a:r>
            <a:r>
              <a:rPr lang="en-US" altLang="zh-CN" dirty="0" smtClean="0"/>
              <a:t>CHART</a:t>
            </a:r>
            <a:endParaRPr lang="en-US" dirty="0"/>
          </a:p>
        </p:txBody>
      </p:sp>
      <p:sp>
        <p:nvSpPr>
          <p:cNvPr id="4" name="TextBox 3"/>
          <p:cNvSpPr txBox="1"/>
          <p:nvPr/>
        </p:nvSpPr>
        <p:spPr>
          <a:xfrm>
            <a:off x="8024323" y="2890837"/>
            <a:ext cx="3877985" cy="830997"/>
          </a:xfrm>
          <a:prstGeom prst="rect">
            <a:avLst/>
          </a:prstGeom>
          <a:noFill/>
        </p:spPr>
        <p:txBody>
          <a:bodyPr wrap="none" rtlCol="0">
            <a:spAutoFit/>
          </a:bodyPr>
          <a:lstStyle/>
          <a:p>
            <a:r>
              <a:rPr lang="en-US" altLang="zh-CN" sz="2400" dirty="0" smtClean="0"/>
              <a:t>PIE</a:t>
            </a:r>
            <a:r>
              <a:rPr lang="zh-CN" altLang="en-US" sz="2400" dirty="0" smtClean="0"/>
              <a:t> </a:t>
            </a:r>
            <a:r>
              <a:rPr lang="en-US" altLang="zh-CN" sz="2400" dirty="0" smtClean="0"/>
              <a:t>CHART</a:t>
            </a:r>
            <a:r>
              <a:rPr lang="zh-CN" altLang="en-US" sz="2400" dirty="0" smtClean="0"/>
              <a:t>适合表示</a:t>
            </a:r>
            <a:endParaRPr lang="en-US" altLang="zh-CN" sz="2400" dirty="0" smtClean="0"/>
          </a:p>
          <a:p>
            <a:r>
              <a:rPr lang="zh-CN" altLang="en-US" sz="2400" dirty="0" smtClean="0"/>
              <a:t>部分数据与总体直接的关系</a:t>
            </a:r>
            <a:endParaRPr lang="en-US" altLang="zh-CN" sz="2400"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5892800" cy="3721100"/>
          </a:xfrm>
          <a:prstGeom prst="rect">
            <a:avLst/>
          </a:prstGeom>
        </p:spPr>
      </p:pic>
    </p:spTree>
    <p:extLst>
      <p:ext uri="{BB962C8B-B14F-4D97-AF65-F5344CB8AC3E}">
        <p14:creationId xmlns:p14="http://schemas.microsoft.com/office/powerpoint/2010/main" val="1288963434"/>
      </p:ext>
    </p:extLst>
  </p:cSld>
  <p:clrMapOvr>
    <a:masterClrMapping/>
  </p:clrMapOvr>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Depth</Template>
  <TotalTime>933</TotalTime>
  <Words>415</Words>
  <Application>Microsoft Macintosh PowerPoint</Application>
  <PresentationFormat>Widescreen</PresentationFormat>
  <Paragraphs>159</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Apple Symbols</vt:lpstr>
      <vt:lpstr>Corbel</vt:lpstr>
      <vt:lpstr>华文楷体</vt:lpstr>
      <vt:lpstr>Arial</vt:lpstr>
      <vt:lpstr>Depth</vt:lpstr>
      <vt:lpstr>大数据可视化技术与应用解析</vt:lpstr>
      <vt:lpstr>PowerPoint Presentation</vt:lpstr>
      <vt:lpstr>Demo</vt:lpstr>
      <vt:lpstr>PowerPoint Presentation</vt:lpstr>
      <vt:lpstr>PowerPoint Presentation</vt:lpstr>
      <vt:lpstr>PowerPoint Presentation</vt:lpstr>
      <vt:lpstr>BARCHART</vt:lpstr>
      <vt:lpstr>LINECHART</vt:lpstr>
      <vt:lpstr>PIE CHART</vt:lpstr>
      <vt:lpstr>SCATTER CHART</vt:lpstr>
      <vt:lpstr>RADAR CHART</vt:lpstr>
      <vt:lpstr>OLD WAY</vt:lpstr>
      <vt:lpstr>NEW WAY</vt:lpstr>
      <vt:lpstr>PowerPoint Presentation</vt:lpstr>
      <vt:lpstr>数据可视化工具</vt:lpstr>
      <vt:lpstr>图库型</vt:lpstr>
      <vt:lpstr>PowerPoint Presentation</vt:lpstr>
      <vt:lpstr>描述型</vt:lpstr>
      <vt:lpstr>原生型</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大数据可视化技术与应用解析</dc:title>
  <dc:creator>Dong Chen</dc:creator>
  <cp:lastModifiedBy>Dong Chen</cp:lastModifiedBy>
  <cp:revision>29</cp:revision>
  <dcterms:created xsi:type="dcterms:W3CDTF">2016-06-18T01:52:01Z</dcterms:created>
  <dcterms:modified xsi:type="dcterms:W3CDTF">2016-06-23T13:57:55Z</dcterms:modified>
</cp:coreProperties>
</file>